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ED6"/>
    <a:srgbClr val="D77E46"/>
    <a:srgbClr val="092744"/>
    <a:srgbClr val="D2F6D9"/>
    <a:srgbClr val="26B843"/>
    <a:srgbClr val="FCD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78" y="7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2FE91F-896A-4262-82FA-1D0CF41055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3"/>
            <a:ext cx="9144000" cy="512977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347DBE-21B6-4A24-867B-49DD3FA412B0}"/>
              </a:ext>
            </a:extLst>
          </p:cNvPr>
          <p:cNvSpPr/>
          <p:nvPr userDrawn="1"/>
        </p:nvSpPr>
        <p:spPr>
          <a:xfrm>
            <a:off x="0" y="4818186"/>
            <a:ext cx="9158104" cy="325314"/>
          </a:xfrm>
          <a:prstGeom prst="rect">
            <a:avLst/>
          </a:prstGeom>
          <a:solidFill>
            <a:srgbClr val="D77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8430" y="212616"/>
            <a:ext cx="66699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rgbClr val="FF0000"/>
                </a:solidFill>
              </a:rPr>
              <a:t>Title (16 font, Bold, Calibri)</a:t>
            </a:r>
          </a:p>
          <a:p>
            <a:pPr algn="ctr"/>
            <a:r>
              <a:rPr lang="en-IN" sz="1200" b="1" dirty="0">
                <a:cs typeface="Calibri" pitchFamily="34" charset="0"/>
              </a:rPr>
              <a:t>Author</a:t>
            </a:r>
            <a:r>
              <a:rPr lang="en-IN" sz="1200" b="1" baseline="30000" dirty="0">
                <a:cs typeface="Calibri" pitchFamily="34" charset="0"/>
              </a:rPr>
              <a:t>1</a:t>
            </a:r>
            <a:r>
              <a:rPr lang="en-IN" sz="1200" b="1" dirty="0">
                <a:cs typeface="Calibri" pitchFamily="34" charset="0"/>
              </a:rPr>
              <a:t>, Author</a:t>
            </a:r>
            <a:r>
              <a:rPr lang="en-IN" sz="1200" b="1" baseline="30000" dirty="0">
                <a:cs typeface="Calibri" pitchFamily="34" charset="0"/>
              </a:rPr>
              <a:t>2</a:t>
            </a:r>
            <a:r>
              <a:rPr lang="en-IN" sz="1200" b="1" dirty="0">
                <a:cs typeface="Calibri" pitchFamily="34" charset="0"/>
              </a:rPr>
              <a:t>, Author</a:t>
            </a:r>
            <a:r>
              <a:rPr lang="en-IN" sz="1200" b="1" baseline="30000" dirty="0">
                <a:cs typeface="Calibri" pitchFamily="34" charset="0"/>
              </a:rPr>
              <a:t>3</a:t>
            </a:r>
            <a:r>
              <a:rPr lang="en-IN" sz="1200" b="1" dirty="0">
                <a:cs typeface="Calibri" pitchFamily="34" charset="0"/>
              </a:rPr>
              <a:t>, and …… (14 font, Calibri)</a:t>
            </a:r>
            <a:endParaRPr lang="en-IN" sz="1200" b="1" baseline="30000" dirty="0">
              <a:cs typeface="Calibri" pitchFamily="34" charset="0"/>
            </a:endParaRPr>
          </a:p>
          <a:p>
            <a:pPr algn="ctr">
              <a:defRPr/>
            </a:pPr>
            <a:r>
              <a:rPr lang="en-IN" sz="1100" b="1" i="1" baseline="30000" dirty="0">
                <a:solidFill>
                  <a:srgbClr val="0000FF"/>
                </a:solidFill>
                <a:cs typeface="Calibri" pitchFamily="34" charset="0"/>
              </a:rPr>
              <a:t>1</a:t>
            </a:r>
            <a:r>
              <a:rPr lang="en-IN" sz="1100" b="1" i="1" dirty="0">
                <a:solidFill>
                  <a:srgbClr val="0000FF"/>
                </a:solidFill>
                <a:cs typeface="Calibri" pitchFamily="34" charset="0"/>
              </a:rPr>
              <a:t> Affiliation, </a:t>
            </a:r>
            <a:r>
              <a:rPr lang="en-IN" sz="1100" b="1" i="1" baseline="30000" dirty="0">
                <a:solidFill>
                  <a:srgbClr val="0000FF"/>
                </a:solidFill>
                <a:cs typeface="Calibri" pitchFamily="34" charset="0"/>
              </a:rPr>
              <a:t>2</a:t>
            </a:r>
            <a:r>
              <a:rPr lang="en-IN" sz="1100" b="1" i="1" dirty="0">
                <a:solidFill>
                  <a:srgbClr val="0000FF"/>
                </a:solidFill>
                <a:cs typeface="Calibri" pitchFamily="34" charset="0"/>
              </a:rPr>
              <a:t> Affiliation </a:t>
            </a:r>
            <a:r>
              <a:rPr lang="en-IN" sz="1100" b="1" i="1" baseline="30000" dirty="0">
                <a:solidFill>
                  <a:srgbClr val="0000FF"/>
                </a:solidFill>
                <a:cs typeface="Calibri" pitchFamily="34" charset="0"/>
              </a:rPr>
              <a:t>3</a:t>
            </a:r>
            <a:r>
              <a:rPr lang="en-IN" sz="1100" b="1" i="1" dirty="0">
                <a:solidFill>
                  <a:srgbClr val="0000FF"/>
                </a:solidFill>
                <a:cs typeface="Calibri" pitchFamily="34" charset="0"/>
              </a:rPr>
              <a:t> Affiliation</a:t>
            </a:r>
            <a:endParaRPr lang="en-IN" sz="1100" b="1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0" y="1059582"/>
            <a:ext cx="9144000" cy="357658"/>
          </a:xfrm>
          <a:prstGeom prst="roundRect">
            <a:avLst>
              <a:gd name="adj" fmla="val 0"/>
            </a:avLst>
          </a:prstGeom>
          <a:solidFill>
            <a:srgbClr val="092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1400" b="1" dirty="0">
                <a:solidFill>
                  <a:schemeClr val="bg1"/>
                </a:solidFill>
                <a:cs typeface="Times New Roman" pitchFamily="18" charset="0"/>
              </a:rPr>
              <a:t>  Main objective(s) (14 font Calibri)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93407" y="1491630"/>
            <a:ext cx="4343089" cy="324036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Figure1 (with clear labels and legends)</a:t>
            </a:r>
          </a:p>
        </p:txBody>
      </p:sp>
      <p:sp>
        <p:nvSpPr>
          <p:cNvPr id="7" name="Rectangle 6"/>
          <p:cNvSpPr/>
          <p:nvPr/>
        </p:nvSpPr>
        <p:spPr>
          <a:xfrm>
            <a:off x="126330" y="1491630"/>
            <a:ext cx="4517678" cy="1578226"/>
          </a:xfrm>
          <a:prstGeom prst="rect">
            <a:avLst/>
          </a:prstGeom>
          <a:solidFill>
            <a:srgbClr val="FEEED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Database/Experiment (14 font Calibri) cv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2755" y="3144228"/>
            <a:ext cx="4517678" cy="1578226"/>
          </a:xfrm>
          <a:prstGeom prst="rect">
            <a:avLst/>
          </a:prstGeom>
          <a:solidFill>
            <a:srgbClr val="D2F6D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Methodology (14 font Calibri)</a:t>
            </a:r>
            <a:r>
              <a:rPr lang="en-IN" dirty="0" err="1">
                <a:solidFill>
                  <a:schemeClr val="tx1"/>
                </a:solidFill>
              </a:rPr>
              <a:t>i</a:t>
            </a:r>
            <a:endParaRPr lang="en-IN" dirty="0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3E1F21-0034-4452-B8AD-EEA7785D32EB}"/>
              </a:ext>
            </a:extLst>
          </p:cNvPr>
          <p:cNvGrpSpPr/>
          <p:nvPr/>
        </p:nvGrpSpPr>
        <p:grpSpPr>
          <a:xfrm>
            <a:off x="122754" y="212616"/>
            <a:ext cx="1856957" cy="619586"/>
            <a:chOff x="451458" y="447460"/>
            <a:chExt cx="1660128" cy="46968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821F9DE-1898-4AF7-A672-DB21FA3F6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458" y="447460"/>
              <a:ext cx="469689" cy="469689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FD6AB74-DA28-4A11-AC4E-DCBC5666F5D1}"/>
                </a:ext>
              </a:extLst>
            </p:cNvPr>
            <p:cNvGrpSpPr/>
            <p:nvPr/>
          </p:nvGrpSpPr>
          <p:grpSpPr>
            <a:xfrm>
              <a:off x="953552" y="485570"/>
              <a:ext cx="1158034" cy="393468"/>
              <a:chOff x="899592" y="218577"/>
              <a:chExt cx="1158034" cy="393468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CD6C0EF-3370-42FB-A9F0-69BEDF3C5F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424" y="218577"/>
                <a:ext cx="590202" cy="39346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C8940F7-E948-4B8E-B4DF-82EE20F7F2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592" y="218577"/>
                <a:ext cx="549877" cy="393468"/>
              </a:xfrm>
              <a:prstGeom prst="rect">
                <a:avLst/>
              </a:prstGeom>
            </p:spPr>
          </p:pic>
        </p:grpSp>
      </p:grpSp>
      <p:sp>
        <p:nvSpPr>
          <p:cNvPr id="17" name="Online Image Placeholder 4">
            <a:extLst>
              <a:ext uri="{FF2B5EF4-FFF2-40B4-BE49-F238E27FC236}">
                <a16:creationId xmlns:a16="http://schemas.microsoft.com/office/drawing/2014/main" id="{E7F28EEF-FA91-460E-A62F-F07705796B1F}"/>
              </a:ext>
            </a:extLst>
          </p:cNvPr>
          <p:cNvSpPr txBox="1">
            <a:spLocks/>
          </p:cNvSpPr>
          <p:nvPr/>
        </p:nvSpPr>
        <p:spPr>
          <a:xfrm>
            <a:off x="7884368" y="266188"/>
            <a:ext cx="1051550" cy="56601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100" dirty="0">
                <a:solidFill>
                  <a:srgbClr val="092744"/>
                </a:solidFill>
              </a:rPr>
              <a:t>Institute Logo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0E85C9-F010-4151-922C-68544618A4DB}"/>
              </a:ext>
            </a:extLst>
          </p:cNvPr>
          <p:cNvSpPr/>
          <p:nvPr/>
        </p:nvSpPr>
        <p:spPr>
          <a:xfrm>
            <a:off x="35284" y="4815031"/>
            <a:ext cx="25649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b="1" dirty="0">
                <a:solidFill>
                  <a:schemeClr val="bg1"/>
                </a:solidFill>
              </a:rPr>
              <a:t>AAC 2025, Mumbai, 0</a:t>
            </a:r>
            <a:r>
              <a:rPr lang="en-US" sz="1200" b="1" dirty="0">
                <a:solidFill>
                  <a:schemeClr val="bg1"/>
                </a:solidFill>
              </a:rPr>
              <a:t>1-04</a:t>
            </a:r>
            <a:r>
              <a:rPr lang="en-US" sz="1200" b="1" baseline="30000" dirty="0">
                <a:solidFill>
                  <a:schemeClr val="bg1"/>
                </a:solidFill>
              </a:rPr>
              <a:t>th</a:t>
            </a:r>
            <a:r>
              <a:rPr lang="en-US" sz="1200" b="1" dirty="0">
                <a:solidFill>
                  <a:schemeClr val="bg1"/>
                </a:solidFill>
              </a:rPr>
              <a:t> Dec 2025</a:t>
            </a:r>
            <a:endParaRPr lang="en-IN" sz="1200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91C444-B0E4-42F5-9F0A-760C21C0AAAC}"/>
              </a:ext>
            </a:extLst>
          </p:cNvPr>
          <p:cNvSpPr/>
          <p:nvPr/>
        </p:nvSpPr>
        <p:spPr>
          <a:xfrm>
            <a:off x="3932274" y="4815031"/>
            <a:ext cx="12794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Date: DD-MM-YY</a:t>
            </a:r>
            <a:endParaRPr lang="en-IN" sz="1200" b="1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2B96CB-BBDC-4C4A-AD8B-947EEE1DB54F}"/>
              </a:ext>
            </a:extLst>
          </p:cNvPr>
          <p:cNvSpPr/>
          <p:nvPr/>
        </p:nvSpPr>
        <p:spPr>
          <a:xfrm>
            <a:off x="7693384" y="4815031"/>
            <a:ext cx="1343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Abstract ID: </a:t>
            </a:r>
            <a:endParaRPr lang="en-IN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343B0F-4D22-4646-A7B5-4BCFFC829595}"/>
              </a:ext>
            </a:extLst>
          </p:cNvPr>
          <p:cNvSpPr/>
          <p:nvPr/>
        </p:nvSpPr>
        <p:spPr>
          <a:xfrm>
            <a:off x="4522393" y="263745"/>
            <a:ext cx="4517678" cy="2174445"/>
          </a:xfrm>
          <a:prstGeom prst="rect">
            <a:avLst/>
          </a:prstGeom>
          <a:solidFill>
            <a:srgbClr val="FEEED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Discussion/Summary (14 font Calibri)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8726EE-BCCF-4594-933E-B89FDD795BF4}"/>
              </a:ext>
            </a:extLst>
          </p:cNvPr>
          <p:cNvSpPr/>
          <p:nvPr/>
        </p:nvSpPr>
        <p:spPr>
          <a:xfrm>
            <a:off x="4518818" y="2499743"/>
            <a:ext cx="4517678" cy="2222712"/>
          </a:xfrm>
          <a:prstGeom prst="rect">
            <a:avLst/>
          </a:prstGeom>
          <a:solidFill>
            <a:srgbClr val="D2F6D9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Main Conclusions (14 font Calibri)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80FE27-BB89-45DA-87AB-DFDFB163D83F}"/>
              </a:ext>
            </a:extLst>
          </p:cNvPr>
          <p:cNvSpPr/>
          <p:nvPr/>
        </p:nvSpPr>
        <p:spPr>
          <a:xfrm>
            <a:off x="95796" y="267494"/>
            <a:ext cx="4343089" cy="4464496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Figure 2 (with clear labels and legends)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0F7A53-02D0-4E4C-BEBD-A5F66C08EBAA}"/>
              </a:ext>
            </a:extLst>
          </p:cNvPr>
          <p:cNvSpPr/>
          <p:nvPr/>
        </p:nvSpPr>
        <p:spPr>
          <a:xfrm>
            <a:off x="35284" y="4815031"/>
            <a:ext cx="25649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b="1" dirty="0">
                <a:solidFill>
                  <a:schemeClr val="bg1"/>
                </a:solidFill>
              </a:rPr>
              <a:t>AAC 2025, Mumbai, 0</a:t>
            </a:r>
            <a:r>
              <a:rPr lang="en-US" sz="1200" b="1" dirty="0">
                <a:solidFill>
                  <a:schemeClr val="bg1"/>
                </a:solidFill>
              </a:rPr>
              <a:t>1-04</a:t>
            </a:r>
            <a:r>
              <a:rPr lang="en-US" sz="1200" b="1" baseline="30000" dirty="0">
                <a:solidFill>
                  <a:schemeClr val="bg1"/>
                </a:solidFill>
              </a:rPr>
              <a:t>th</a:t>
            </a:r>
            <a:r>
              <a:rPr lang="en-US" sz="1200" b="1" dirty="0">
                <a:solidFill>
                  <a:schemeClr val="bg1"/>
                </a:solidFill>
              </a:rPr>
              <a:t> Dec 2025</a:t>
            </a:r>
            <a:endParaRPr lang="en-IN" sz="12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8F79C8-CCF6-4A40-B4AA-F494F70A2A1A}"/>
              </a:ext>
            </a:extLst>
          </p:cNvPr>
          <p:cNvSpPr/>
          <p:nvPr/>
        </p:nvSpPr>
        <p:spPr>
          <a:xfrm>
            <a:off x="3932274" y="4815031"/>
            <a:ext cx="12794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Date: DD-MM-YY</a:t>
            </a:r>
            <a:endParaRPr lang="en-IN" sz="1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9F83E9-5140-42A4-A8E1-7AE476A1BBCD}"/>
              </a:ext>
            </a:extLst>
          </p:cNvPr>
          <p:cNvSpPr/>
          <p:nvPr/>
        </p:nvSpPr>
        <p:spPr>
          <a:xfrm>
            <a:off x="7693384" y="4815031"/>
            <a:ext cx="1343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Abstract ID: </a:t>
            </a:r>
            <a:endParaRPr lang="en-IN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68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49231-A0B7-C520-ACFB-503C0CCF08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6847" y="133971"/>
            <a:ext cx="8352928" cy="56557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10F04-2D46-664E-97E6-F9E0430DF6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1754" y="699542"/>
            <a:ext cx="8598718" cy="43924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n-US" sz="1600" dirty="0"/>
              <a:t>Please follow the template shown as above. Only 2 slides have to be made for lightning talk presentation. Please don’t use any animations. </a:t>
            </a:r>
          </a:p>
          <a:p>
            <a:pPr algn="just"/>
            <a:r>
              <a:rPr lang="en-US" sz="1600" dirty="0"/>
              <a:t>All the individual slides should reach us at least a week before so that we will have enough time to stitch together to have only one PPT file (there will not be anytime left to close/open files during the session). Presentation (tagged with manuscript ID) should be sent to Scientific@aacindia2025.in with subject line “Lightning </a:t>
            </a:r>
            <a:r>
              <a:rPr lang="en-US" sz="1600" dirty="0" err="1"/>
              <a:t>Talk_Manuscript</a:t>
            </a:r>
            <a:r>
              <a:rPr lang="en-US" sz="1600" dirty="0"/>
              <a:t> ID” (Deadline of submission: November 24, 2025)</a:t>
            </a:r>
          </a:p>
          <a:p>
            <a:pPr algn="just"/>
            <a:r>
              <a:rPr lang="en-US" sz="1600" dirty="0"/>
              <a:t>No modifications will be allowed in PPT after it is submitted for presentation. </a:t>
            </a:r>
          </a:p>
          <a:p>
            <a:pPr algn="just"/>
            <a:r>
              <a:rPr lang="en-US" sz="1600" dirty="0"/>
              <a:t>In addition to lightning talk PPT, poster should be made as per the template provided for the poster presentation.</a:t>
            </a:r>
          </a:p>
          <a:p>
            <a:pPr algn="just"/>
            <a:r>
              <a:rPr lang="en-US" sz="1600"/>
              <a:t>Best 3 presentations will be awarded during the concluding session.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34423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274</Words>
  <Application>Microsoft Office PowerPoint</Application>
  <PresentationFormat>On-screen Show (16:9)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 3</vt:lpstr>
      <vt:lpstr>Office Theme</vt:lpstr>
      <vt:lpstr>PowerPoint Presentation</vt:lpstr>
      <vt:lpstr>PowerPoint Presentation</vt:lpstr>
      <vt:lpstr>Instructions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DST</dc:creator>
  <cp:lastModifiedBy>M</cp:lastModifiedBy>
  <cp:revision>37</cp:revision>
  <dcterms:created xsi:type="dcterms:W3CDTF">2016-01-21T01:02:27Z</dcterms:created>
  <dcterms:modified xsi:type="dcterms:W3CDTF">2025-11-11T06:08:08Z</dcterms:modified>
</cp:coreProperties>
</file>